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86"/>
  </p:notesMasterIdLst>
  <p:handoutMasterIdLst>
    <p:handoutMasterId r:id="rId87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433" r:id="rId50"/>
    <p:sldId id="2578" r:id="rId51"/>
    <p:sldId id="2747" r:id="rId52"/>
    <p:sldId id="2750" r:id="rId53"/>
    <p:sldId id="2679" r:id="rId54"/>
    <p:sldId id="2622" r:id="rId55"/>
    <p:sldId id="2366" r:id="rId56"/>
    <p:sldId id="2587" r:id="rId57"/>
    <p:sldId id="2657" r:id="rId58"/>
    <p:sldId id="2753" r:id="rId59"/>
    <p:sldId id="2778" r:id="rId60"/>
    <p:sldId id="2752" r:id="rId61"/>
    <p:sldId id="2811" r:id="rId62"/>
    <p:sldId id="2807" r:id="rId63"/>
    <p:sldId id="2808" r:id="rId64"/>
    <p:sldId id="2809" r:id="rId65"/>
    <p:sldId id="2810" r:id="rId66"/>
    <p:sldId id="2598" r:id="rId67"/>
    <p:sldId id="2766" r:id="rId68"/>
    <p:sldId id="2781" r:id="rId69"/>
    <p:sldId id="2603" r:id="rId70"/>
    <p:sldId id="2770" r:id="rId71"/>
    <p:sldId id="2751" r:id="rId72"/>
    <p:sldId id="2763" r:id="rId73"/>
    <p:sldId id="2776" r:id="rId74"/>
    <p:sldId id="2557" r:id="rId75"/>
    <p:sldId id="2552" r:id="rId76"/>
    <p:sldId id="2593" r:id="rId77"/>
    <p:sldId id="2592" r:id="rId78"/>
    <p:sldId id="2594" r:id="rId79"/>
    <p:sldId id="2640" r:id="rId80"/>
    <p:sldId id="2638" r:id="rId81"/>
    <p:sldId id="2639" r:id="rId82"/>
    <p:sldId id="2571" r:id="rId83"/>
    <p:sldId id="2367" r:id="rId84"/>
    <p:sldId id="256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/>
    <p:restoredTop sz="97532"/>
  </p:normalViewPr>
  <p:slideViewPr>
    <p:cSldViewPr snapToGrid="0" snapToObjects="1">
      <p:cViewPr>
        <p:scale>
          <a:sx n="148" d="100"/>
          <a:sy n="148" d="100"/>
        </p:scale>
        <p:origin x="1592" y="224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9/27/22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1 - Sept 22, 2022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1.1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421310" y="2524233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87710" y="378560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92342" y="901484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90237" y="834163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Header file</a:t>
            </a:r>
            <a:r>
              <a:rPr lang="en-US" dirty="0"/>
              <a:t>:  a file whose only purpose is to be </a:t>
            </a:r>
            <a:r>
              <a:rPr lang="en-US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b="1" dirty="0" err="1"/>
              <a:t>’d</a:t>
            </a:r>
            <a:endParaRPr lang="en-US" b="1" dirty="0"/>
          </a:p>
          <a:p>
            <a:pPr lvl="1"/>
            <a:r>
              <a:rPr lang="en-US" sz="2100" dirty="0">
                <a:solidFill>
                  <a:srgbClr val="F37440"/>
                </a:solidFill>
              </a:rPr>
              <a:t>Declares</a:t>
            </a:r>
            <a:r>
              <a:rPr lang="en-US" sz="2100" dirty="0"/>
              <a:t> interfaces (function prototypes, user defined types, global variable, macros, etc.)</a:t>
            </a:r>
          </a:p>
          <a:p>
            <a:pPr lvl="1"/>
            <a:r>
              <a:rPr lang="en-US" sz="2100" dirty="0"/>
              <a:t>Standard convention (strongly enforced), </a:t>
            </a:r>
            <a:r>
              <a:rPr lang="en-US" sz="2100" dirty="0">
                <a:solidFill>
                  <a:srgbClr val="F37440"/>
                </a:solidFill>
              </a:rPr>
              <a:t>uses the filename </a:t>
            </a:r>
            <a:r>
              <a:rPr lang="en-US" sz="21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100" dirty="0"/>
              <a:t>There are </a:t>
            </a:r>
            <a:r>
              <a:rPr lang="en-US" sz="2100" dirty="0">
                <a:solidFill>
                  <a:srgbClr val="7030A0"/>
                </a:solidFill>
              </a:rPr>
              <a:t>&lt;system-defined&gt;  </a:t>
            </a:r>
            <a:r>
              <a:rPr lang="en-US" sz="2100" dirty="0"/>
              <a:t>header files (usually located in /</a:t>
            </a:r>
            <a:r>
              <a:rPr lang="en-US" sz="2100" dirty="0" err="1"/>
              <a:t>usr</a:t>
            </a:r>
            <a:r>
              <a:rPr lang="en-US" sz="2100" dirty="0"/>
              <a:t>/include/…)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100" dirty="0">
                <a:solidFill>
                  <a:schemeClr val="accent5"/>
                </a:solidFill>
              </a:rPr>
              <a:t>"programmer-defined" </a:t>
            </a:r>
            <a:r>
              <a:rPr lang="en-US" sz="2100" dirty="0"/>
              <a:t>header files (usually in a relative Linux path - see –I flag to </a:t>
            </a:r>
            <a:r>
              <a:rPr lang="en-US" sz="2100" dirty="0" err="1"/>
              <a:t>gcc</a:t>
            </a:r>
            <a:r>
              <a:rPr lang="en-US" sz="2100" dirty="0"/>
              <a:t>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1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100" dirty="0"/>
              <a:t>Import the interfaces in a C source file by 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100" dirty="0"/>
              <a:t>-</a:t>
            </a:r>
            <a:r>
              <a:rPr lang="en-US" sz="2100" dirty="0" err="1"/>
              <a:t>ing</a:t>
            </a:r>
            <a:r>
              <a:rPr lang="en-US" sz="2100" dirty="0"/>
              <a:t> it's header (interface) file</a:t>
            </a:r>
          </a:p>
          <a:p>
            <a:r>
              <a:rPr lang="en-US" dirty="0"/>
              <a:t>What goes where….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/>
              <a:t>files </a:t>
            </a:r>
            <a:r>
              <a:rPr lang="en-US" sz="2100" dirty="0">
                <a:solidFill>
                  <a:srgbClr val="2C895B"/>
                </a:solidFill>
              </a:rPr>
              <a:t>only contain </a:t>
            </a:r>
            <a:r>
              <a:rPr lang="en-US" sz="2100" i="1" dirty="0">
                <a:solidFill>
                  <a:srgbClr val="2C895B"/>
                </a:solidFill>
              </a:rPr>
              <a:t>declarations</a:t>
            </a:r>
            <a:r>
              <a:rPr lang="en-US" sz="2100" dirty="0">
                <a:solidFill>
                  <a:srgbClr val="2C895B"/>
                </a:solidFill>
              </a:rPr>
              <a:t>, </a:t>
            </a:r>
            <a:r>
              <a:rPr lang="en-US" sz="2100" b="1" dirty="0">
                <a:solidFill>
                  <a:srgbClr val="FF0000"/>
                </a:solidFill>
              </a:rPr>
              <a:t>never even think of</a:t>
            </a:r>
            <a:r>
              <a:rPr lang="en-US" sz="2100" dirty="0">
                <a:solidFill>
                  <a:srgbClr val="FF0000"/>
                </a:solidFill>
              </a:rPr>
              <a:t> including a </a:t>
            </a:r>
            <a:r>
              <a:rPr lang="en-US" sz="2100" i="1" u="sng" dirty="0">
                <a:solidFill>
                  <a:srgbClr val="FF0000"/>
                </a:solidFill>
              </a:rPr>
              <a:t>definition </a:t>
            </a:r>
            <a:r>
              <a:rPr lang="en-US" sz="2100" u="sng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100" dirty="0"/>
              <a:t>files </a:t>
            </a:r>
            <a:r>
              <a:rPr lang="en-US" sz="21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100" dirty="0"/>
              <a:t>for </a:t>
            </a:r>
            <a:r>
              <a:rPr lang="en-US" sz="21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100" dirty="0"/>
              <a:t>through </a:t>
            </a:r>
            <a:r>
              <a:rPr lang="en-US" sz="21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b="1" dirty="0"/>
              <a:t>NEVER EVER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.c file</a:t>
            </a:r>
          </a:p>
          <a:p>
            <a:r>
              <a:rPr lang="en-US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3" y="37800"/>
            <a:ext cx="4842356" cy="1025884"/>
          </a:xfrm>
        </p:spPr>
        <p:txBody>
          <a:bodyPr/>
          <a:lstStyle/>
          <a:p>
            <a:r>
              <a:rPr lang="en-US" dirty="0"/>
              <a:t>C char type </a:t>
            </a:r>
            <a:br>
              <a:rPr lang="en-US" dirty="0"/>
            </a:br>
            <a:r>
              <a:rPr lang="en-US" dirty="0"/>
              <a:t>ASCII byte text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0" y="2876719"/>
            <a:ext cx="49199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688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400" dirty="0">
                <a:solidFill>
                  <a:srgbClr val="F3753F"/>
                </a:solidFill>
              </a:rPr>
              <a:t>char literals: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400" dirty="0">
                <a:solidFill>
                  <a:schemeClr val="accent1"/>
                </a:solidFill>
              </a:rPr>
              <a:t>'a'</a:t>
            </a:r>
            <a:endParaRPr lang="en-US" alt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string literals: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accent1"/>
                </a:solidFill>
              </a:rPr>
              <a:t>"string"</a:t>
            </a:r>
            <a:endParaRPr lang="en-US" alt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altLang="en-US" sz="2200" dirty="0">
              <a:solidFill>
                <a:srgbClr val="0070C0"/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Characters </a:t>
            </a:r>
            <a:r>
              <a:rPr lang="en-US" altLang="en-US" sz="2400" dirty="0">
                <a:solidFill>
                  <a:srgbClr val="00B050"/>
                </a:solidFill>
              </a:rPr>
              <a:t>inside</a:t>
            </a:r>
            <a:r>
              <a:rPr lang="en-US" altLang="en-US" sz="24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2400" dirty="0"/>
              <a:t>(white space, new lines etc.) are </a:t>
            </a:r>
            <a:r>
              <a:rPr lang="en-US" altLang="en-US" sz="2400" dirty="0">
                <a:solidFill>
                  <a:srgbClr val="F37440"/>
                </a:solidFill>
              </a:rPr>
              <a:t>encoded</a:t>
            </a:r>
            <a:r>
              <a:rPr lang="en-US" altLang="en-US" sz="2400" dirty="0">
                <a:solidFill>
                  <a:schemeClr val="accent3"/>
                </a:solidFill>
              </a:rPr>
              <a:t> </a:t>
            </a:r>
            <a:r>
              <a:rPr lang="en-US" altLang="en-US" sz="2400" dirty="0">
                <a:solidFill>
                  <a:schemeClr val="accent6"/>
                </a:solidFill>
              </a:rPr>
              <a:t>using a </a:t>
            </a:r>
            <a:r>
              <a:rPr lang="en-US" altLang="en-US" sz="24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2400" dirty="0">
                <a:solidFill>
                  <a:schemeClr val="accent6"/>
                </a:solidFill>
              </a:rPr>
              <a:t>starting with a </a:t>
            </a:r>
            <a:r>
              <a:rPr lang="en-US" altLang="en-US" sz="2400" b="1" dirty="0">
                <a:solidFill>
                  <a:srgbClr val="FF0000"/>
                </a:solidFill>
              </a:rPr>
              <a:t>\ </a:t>
            </a:r>
            <a:r>
              <a:rPr lang="en-US" altLang="en-US" sz="2400" dirty="0">
                <a:solidFill>
                  <a:schemeClr val="accent6"/>
                </a:solidFill>
              </a:rPr>
              <a:t>to be used within a literal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28113"/>
              </p:ext>
            </p:extLst>
          </p:nvPr>
        </p:nvGraphicFramePr>
        <p:xfrm>
          <a:off x="6379527" y="261310"/>
          <a:ext cx="5188631" cy="6152500"/>
        </p:xfrm>
        <a:graphic>
          <a:graphicData uri="http://schemas.openxmlformats.org/drawingml/2006/table">
            <a:tbl>
              <a:tblPr/>
              <a:tblGrid>
                <a:gridCol w="2049406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139225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050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*file, 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output specifications enclosed in a “string”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906928"/>
              </p:ext>
            </p:extLst>
          </p:nvPr>
        </p:nvGraphicFramePr>
        <p:xfrm>
          <a:off x="114212" y="676492"/>
          <a:ext cx="11844866" cy="1463040"/>
        </p:xfrm>
        <a:graphic>
          <a:graphicData uri="http://schemas.openxmlformats.org/drawingml/2006/table">
            <a:tbl>
              <a:tblPr/>
              <a:tblGrid>
                <a:gridCol w="3694729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150137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248432"/>
              </p:ext>
            </p:extLst>
          </p:nvPr>
        </p:nvGraphicFramePr>
        <p:xfrm>
          <a:off x="288472" y="586219"/>
          <a:ext cx="11615056" cy="1737360"/>
        </p:xfrm>
        <a:graphic>
          <a:graphicData uri="http://schemas.openxmlformats.org/drawingml/2006/table">
            <a:tbl>
              <a:tblPr/>
              <a:tblGrid>
                <a:gridCol w="362304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7992011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assigns a sequential integer value to each name, starting with 0 and incrementing from there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795291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4821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including variables with block scope</a:t>
            </a:r>
          </a:p>
          <a:p>
            <a:r>
              <a:rPr lang="en-US" sz="2600" dirty="0">
                <a:solidFill>
                  <a:srgbClr val="0070C0"/>
                </a:solidFill>
              </a:rPr>
              <a:t>Global variables </a:t>
            </a:r>
            <a:r>
              <a:rPr lang="en-US" sz="26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600" dirty="0">
                <a:solidFill>
                  <a:srgbClr val="7030A0"/>
                </a:solidFill>
              </a:rPr>
              <a:t> </a:t>
            </a:r>
            <a:r>
              <a:rPr lang="en-US" sz="26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>
                <a:solidFill>
                  <a:schemeClr val="tx2"/>
                </a:solidFill>
              </a:rPr>
              <a:t>also </a:t>
            </a:r>
            <a:r>
              <a:rPr lang="en-US" sz="26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55549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909850" y="3248598"/>
            <a:ext cx="10707187" cy="3396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with file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 to function foo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block scope – entire function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block scope; hides outer i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label;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changed to internal linkage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 across files: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function (without a keyword extern - declaration)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715294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13362" y="4449757"/>
            <a:ext cx="10856068" cy="2364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nsolas" panose="020B0609020204030204" pitchFamily="49" charset="0"/>
              </a:rPr>
              <a:t>Use the keyword </a:t>
            </a:r>
            <a:r>
              <a:rPr lang="en-US" sz="22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200" dirty="0">
                <a:cs typeface="Consolas" panose="020B0609020204030204" pitchFamily="49" charset="0"/>
              </a:rPr>
              <a:t> to declare a global variable,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not needed </a:t>
            </a:r>
            <a:r>
              <a:rPr lang="en-US" sz="2200" dirty="0">
                <a:cs typeface="Consolas" panose="020B0609020204030204" pitchFamily="49" charset="0"/>
              </a:rPr>
              <a:t>for functions</a:t>
            </a:r>
          </a:p>
          <a:p>
            <a:r>
              <a:rPr lang="en-US" sz="2200" dirty="0">
                <a:cs typeface="Consolas" panose="020B0609020204030204" pitchFamily="49" charset="0"/>
              </a:rPr>
              <a:t>Use keyword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200" dirty="0">
                <a:cs typeface="Consolas" panose="020B0609020204030204" pitchFamily="49" charset="0"/>
              </a:rPr>
              <a:t> in front of a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200" dirty="0">
                <a:cs typeface="Consolas" panose="020B0609020204030204" pitchFamily="49" charset="0"/>
              </a:rPr>
              <a:t>or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200" dirty="0">
                <a:cs typeface="Consolas" panose="020B0609020204030204" pitchFamily="49" charset="0"/>
              </a:rPr>
              <a:t> definition makes them </a:t>
            </a: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200" dirty="0">
                <a:cs typeface="Consolas" panose="020B0609020204030204" pitchFamily="49" charset="0"/>
              </a:rPr>
              <a:t>Two different function definitions can re-use the same name if one is internal linkage and the other is external linkage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3058900" y="509276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85165" y="1548116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547877" y="868250"/>
            <a:ext cx="6867831" cy="3398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external linkage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56087</TotalTime>
  <Words>12087</Words>
  <Application>Microsoft Macintosh PowerPoint</Application>
  <PresentationFormat>Widescreen</PresentationFormat>
  <Paragraphs>1759</Paragraphs>
  <Slides>84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C char type  ASCII byte text encoding</vt:lpstr>
      <vt:lpstr>char &amp; string literals In C 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Programming a Deterministic Finite Automaton – states{.h,.c}</vt:lpstr>
      <vt:lpstr>Programming a Deterministic Finite Automaton – main.c</vt:lpstr>
      <vt:lpstr>Aside: Suppress compiler errors on fall throughs</vt:lpstr>
      <vt:lpstr>Extra Slides </vt:lpstr>
      <vt:lpstr>Programming Language Concepts: Lifetime</vt:lpstr>
      <vt:lpstr>C Storage Durations</vt:lpstr>
      <vt:lpstr>C Variable Definitions</vt:lpstr>
      <vt:lpstr>Static Storage Duration</vt:lpstr>
      <vt:lpstr>Programming Language Concepts: Scope</vt:lpstr>
      <vt:lpstr>Controlling Linkage Across Files in Multi-File C Programs</vt:lpstr>
      <vt:lpstr>Linkage Example - Simplified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2509</cp:revision>
  <cp:lastPrinted>2020-10-01T19:01:13Z</cp:lastPrinted>
  <dcterms:created xsi:type="dcterms:W3CDTF">2018-10-05T16:35:28Z</dcterms:created>
  <dcterms:modified xsi:type="dcterms:W3CDTF">2022-09-27T15:40:07Z</dcterms:modified>
  <cp:category/>
</cp:coreProperties>
</file>